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3" r:id="rId8"/>
    <p:sldId id="262" r:id="rId9"/>
    <p:sldId id="264" r:id="rId10"/>
    <p:sldId id="265" r:id="rId11"/>
    <p:sldId id="266" r:id="rId12"/>
    <p:sldId id="267" r:id="rId13"/>
    <p:sldId id="271" r:id="rId14"/>
    <p:sldId id="270" r:id="rId15"/>
    <p:sldId id="268" r:id="rId16"/>
    <p:sldId id="269" r:id="rId17"/>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25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C727FE4-7CAF-4A49-930A-C6748486A46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27FE4-7CAF-4A49-930A-C6748486A46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27FE4-7CAF-4A49-930A-C6748486A46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27FE4-7CAF-4A49-930A-C6748486A46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C727FE4-7CAF-4A49-930A-C6748486A464}"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C727FE4-7CAF-4A49-930A-C6748486A464}"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C727FE4-7CAF-4A49-930A-C6748486A464}" type="datetimeFigureOut">
              <a:rPr lang="en-US" smtClean="0"/>
              <a:pPr/>
              <a:t>12/2/2010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727FE4-7CAF-4A49-930A-C6748486A464}" type="datetimeFigureOut">
              <a:rPr lang="en-US" smtClean="0"/>
              <a:pPr/>
              <a:t>12/2/2010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727FE4-7CAF-4A49-930A-C6748486A464}" type="datetimeFigureOut">
              <a:rPr lang="en-US" smtClean="0"/>
              <a:pPr/>
              <a:t>12/2/2010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727FE4-7CAF-4A49-930A-C6748486A464}"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C727FE4-7CAF-4A49-930A-C6748486A464}"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9F3A2-87C8-4967-AF73-E48395EB3A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727FE4-7CAF-4A49-930A-C6748486A464}" type="datetimeFigureOut">
              <a:rPr lang="en-US" smtClean="0"/>
              <a:pPr/>
              <a:t>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C9F3A2-87C8-4967-AF73-E48395EB3A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upload.wikimedia.org/wikipedia/commons/2/2f/Sim%C3%B3n_Bol%C3%ADvar_2.jpg"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upload.wikimedia.org/wikipedia/commons/5/5d/Juan_Manuel_de_Rosas.jp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upload.wikimedia.org/wikipedia/commons/9/9d/Simon_Bolivar_Statue_DC.JPG" TargetMode="External"/><Relationship Id="rId3" Type="http://schemas.openxmlformats.org/officeDocument/2006/relationships/image" Target="../media/image13.jpeg"/><Relationship Id="rId7" Type="http://schemas.openxmlformats.org/officeDocument/2006/relationships/image" Target="../media/image15.jpeg"/><Relationship Id="rId2" Type="http://schemas.openxmlformats.org/officeDocument/2006/relationships/hyperlink" Target="http://upload.wikimedia.org/wikipedia/commons/7/7c/EstatuaDelLibertadorEnLaPlazaBolivar2004-6.jp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0/09/Monumento_a_Simon_Bolivar_(Buenos_Aires).JPG" TargetMode="External"/><Relationship Id="rId11" Type="http://schemas.openxmlformats.org/officeDocument/2006/relationships/image" Target="../media/image17.jpeg"/><Relationship Id="rId5" Type="http://schemas.openxmlformats.org/officeDocument/2006/relationships/image" Target="../media/image14.jpeg"/><Relationship Id="rId10" Type="http://schemas.openxmlformats.org/officeDocument/2006/relationships/hyperlink" Target="http://upload.wikimedia.org/wikipedia/commons/6/69/Simon_Bolivar_Bust_Lake_Eola_Orlando_FL.jpg" TargetMode="External"/><Relationship Id="rId4" Type="http://schemas.openxmlformats.org/officeDocument/2006/relationships/hyperlink" Target="http://upload.wikimedia.org/wikipedia/commons/6/62/Bolivar_Paris.jpg" TargetMode="External"/><Relationship Id="rId9" Type="http://schemas.openxmlformats.org/officeDocument/2006/relationships/image" Target="../media/image1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en.wikipedia.org/wiki/File:T%C3%BApac_Amaru.jpg"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commons/6/6f/Toussaint_L'Ouverture.jpg"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upload.wikimedia.org/wikipedia/commons/4/43/Coroa%C3%A7ao_pedro_I_001.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lookandlearn.com/cgi-bin/if.cgi?action=view&amp;image=B001265.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5401"/>
            <a:ext cx="7772400" cy="2305050"/>
          </a:xfrm>
        </p:spPr>
        <p:txBody>
          <a:bodyPr/>
          <a:lstStyle/>
          <a:p>
            <a:r>
              <a:rPr lang="en-US" dirty="0" smtClean="0"/>
              <a:t>12/1/2010</a:t>
            </a:r>
            <a:br>
              <a:rPr lang="en-US" dirty="0" smtClean="0"/>
            </a:br>
            <a:r>
              <a:rPr lang="en-US" b="1" i="1" dirty="0" smtClean="0"/>
              <a:t>Revolutions in the Caribbean and Iberian America</a:t>
            </a:r>
            <a:endParaRPr lang="en-US" b="1" i="1" dirty="0"/>
          </a:p>
        </p:txBody>
      </p:sp>
      <p:sp>
        <p:nvSpPr>
          <p:cNvPr id="3" name="Subtitle 2"/>
          <p:cNvSpPr>
            <a:spLocks noGrp="1"/>
          </p:cNvSpPr>
          <p:nvPr>
            <p:ph type="subTitle" idx="1"/>
          </p:nvPr>
        </p:nvSpPr>
        <p:spPr>
          <a:xfrm>
            <a:off x="0" y="4191000"/>
            <a:ext cx="9144000" cy="2667000"/>
          </a:xfrm>
        </p:spPr>
        <p:txBody>
          <a:bodyPr>
            <a:noAutofit/>
          </a:bodyPr>
          <a:lstStyle/>
          <a:p>
            <a:r>
              <a:rPr lang="en-US" sz="2800" dirty="0" smtClean="0">
                <a:solidFill>
                  <a:srgbClr val="FF0000"/>
                </a:solidFill>
              </a:rPr>
              <a:t>Finish Napoleon and Congress of Vienna</a:t>
            </a:r>
          </a:p>
          <a:p>
            <a:r>
              <a:rPr lang="en-US" sz="2800" dirty="0" smtClean="0">
                <a:solidFill>
                  <a:srgbClr val="FF0000"/>
                </a:solidFill>
              </a:rPr>
              <a:t>Quiz</a:t>
            </a:r>
          </a:p>
          <a:p>
            <a:r>
              <a:rPr lang="en-US" sz="2800" dirty="0" smtClean="0">
                <a:solidFill>
                  <a:srgbClr val="FF0000"/>
                </a:solidFill>
              </a:rPr>
              <a:t>Discussion</a:t>
            </a:r>
          </a:p>
          <a:p>
            <a:r>
              <a:rPr lang="en-US" sz="2800" u="sng" dirty="0" smtClean="0">
                <a:solidFill>
                  <a:srgbClr val="FF0000"/>
                </a:solidFill>
              </a:rPr>
              <a:t>HW - </a:t>
            </a:r>
            <a:r>
              <a:rPr lang="en-US" sz="2800" dirty="0" smtClean="0">
                <a:solidFill>
                  <a:srgbClr val="FF0000"/>
                </a:solidFill>
              </a:rPr>
              <a:t>read Mexico and South American revolution p. 654-656</a:t>
            </a:r>
          </a:p>
          <a:p>
            <a:r>
              <a:rPr lang="en-US" sz="2800" dirty="0" smtClean="0">
                <a:solidFill>
                  <a:srgbClr val="FF0000"/>
                </a:solidFill>
              </a:rPr>
              <a:t>Bring </a:t>
            </a:r>
            <a:r>
              <a:rPr lang="en-US" sz="2800" i="1" dirty="0" smtClean="0">
                <a:solidFill>
                  <a:srgbClr val="FF0000"/>
                </a:solidFill>
              </a:rPr>
              <a:t>Jewels</a:t>
            </a:r>
            <a:r>
              <a:rPr lang="en-US" sz="2800" dirty="0" smtClean="0">
                <a:solidFill>
                  <a:srgbClr val="FF0000"/>
                </a:solidFill>
              </a:rPr>
              <a:t> reader also!!</a:t>
            </a:r>
            <a:endParaRPr lang="en-US" sz="2800"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1600200" cy="1143000"/>
          </a:xfrm>
        </p:spPr>
        <p:txBody>
          <a:bodyPr/>
          <a:lstStyle/>
          <a:p>
            <a:pPr algn="l"/>
            <a:r>
              <a:rPr lang="en-US" dirty="0" smtClean="0"/>
              <a:t>4.</a:t>
            </a:r>
            <a:endParaRPr lang="en-US" dirty="0"/>
          </a:p>
        </p:txBody>
      </p:sp>
      <p:sp>
        <p:nvSpPr>
          <p:cNvPr id="3" name="Content Placeholder 2"/>
          <p:cNvSpPr>
            <a:spLocks noGrp="1"/>
          </p:cNvSpPr>
          <p:nvPr>
            <p:ph idx="1"/>
          </p:nvPr>
        </p:nvSpPr>
        <p:spPr>
          <a:xfrm>
            <a:off x="533400" y="1371600"/>
            <a:ext cx="3657600" cy="1219200"/>
          </a:xfrm>
        </p:spPr>
        <p:txBody>
          <a:bodyPr>
            <a:normAutofit/>
          </a:bodyPr>
          <a:lstStyle/>
          <a:p>
            <a:pPr>
              <a:buNone/>
            </a:pPr>
            <a:r>
              <a:rPr lang="en-US" dirty="0" smtClean="0"/>
              <a:t>a. </a:t>
            </a:r>
          </a:p>
        </p:txBody>
      </p:sp>
      <p:pic>
        <p:nvPicPr>
          <p:cNvPr id="22534" name="Picture 6" descr="File:Simón Bolívar 2.jpg">
            <a:hlinkClick r:id="rId2"/>
          </p:cNvPr>
          <p:cNvPicPr>
            <a:picLocks noChangeAspect="1" noChangeArrowheads="1"/>
          </p:cNvPicPr>
          <p:nvPr/>
        </p:nvPicPr>
        <p:blipFill>
          <a:blip r:embed="rId3" cstate="print"/>
          <a:srcRect/>
          <a:stretch>
            <a:fillRect/>
          </a:stretch>
        </p:blipFill>
        <p:spPr bwMode="auto">
          <a:xfrm>
            <a:off x="5598034" y="0"/>
            <a:ext cx="3403092" cy="4419600"/>
          </a:xfrm>
          <a:prstGeom prst="rect">
            <a:avLst/>
          </a:prstGeom>
          <a:noFill/>
        </p:spPr>
      </p:pic>
      <p:sp>
        <p:nvSpPr>
          <p:cNvPr id="7" name="TextBox 6"/>
          <p:cNvSpPr txBox="1"/>
          <p:nvPr/>
        </p:nvSpPr>
        <p:spPr>
          <a:xfrm>
            <a:off x="5715000" y="4419600"/>
            <a:ext cx="3124200" cy="369332"/>
          </a:xfrm>
          <a:prstGeom prst="rect">
            <a:avLst/>
          </a:prstGeom>
          <a:noFill/>
        </p:spPr>
        <p:txBody>
          <a:bodyPr wrap="square" rtlCol="0">
            <a:spAutoFit/>
          </a:bodyPr>
          <a:lstStyle/>
          <a:p>
            <a:r>
              <a:rPr lang="en-US" dirty="0" smtClean="0"/>
              <a:t>Artist: Ricardo Acevedo Bernal</a:t>
            </a:r>
            <a:endParaRPr lang="en-US" dirty="0"/>
          </a:p>
        </p:txBody>
      </p:sp>
      <p:pic>
        <p:nvPicPr>
          <p:cNvPr id="22536" name="Picture 8" descr="http://upload.wikimedia.org/wikipedia/commons/thumb/5/52/Gran_Colombia_map.jpg/765px-Gran_Colombia_map.jpg"/>
          <p:cNvPicPr>
            <a:picLocks noChangeAspect="1" noChangeArrowheads="1"/>
          </p:cNvPicPr>
          <p:nvPr/>
        </p:nvPicPr>
        <p:blipFill>
          <a:blip r:embed="rId4" cstate="print"/>
          <a:srcRect/>
          <a:stretch>
            <a:fillRect/>
          </a:stretch>
        </p:blipFill>
        <p:spPr bwMode="auto">
          <a:xfrm>
            <a:off x="0" y="2667000"/>
            <a:ext cx="5771505" cy="4191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2534"/>
                                        </p:tgtEl>
                                        <p:attrNameLst>
                                          <p:attrName>style.visibility</p:attrName>
                                        </p:attrNameLst>
                                      </p:cBhvr>
                                      <p:to>
                                        <p:strVal val="visible"/>
                                      </p:to>
                                    </p:set>
                                    <p:anim calcmode="lin" valueType="num">
                                      <p:cBhvr additive="base">
                                        <p:cTn id="12" dur="500" fill="hold"/>
                                        <p:tgtEl>
                                          <p:spTgt spid="22534"/>
                                        </p:tgtEl>
                                        <p:attrNameLst>
                                          <p:attrName>ppt_x</p:attrName>
                                        </p:attrNameLst>
                                      </p:cBhvr>
                                      <p:tavLst>
                                        <p:tav tm="0">
                                          <p:val>
                                            <p:strVal val="#ppt_x"/>
                                          </p:val>
                                        </p:tav>
                                        <p:tav tm="100000">
                                          <p:val>
                                            <p:strVal val="#ppt_x"/>
                                          </p:val>
                                        </p:tav>
                                      </p:tavLst>
                                    </p:anim>
                                    <p:anim calcmode="lin" valueType="num">
                                      <p:cBhvr additive="base">
                                        <p:cTn id="13" dur="500" fill="hold"/>
                                        <p:tgtEl>
                                          <p:spTgt spid="22534"/>
                                        </p:tgtEl>
                                        <p:attrNameLst>
                                          <p:attrName>ppt_y</p:attrName>
                                        </p:attrNameLst>
                                      </p:cBhvr>
                                      <p:tavLst>
                                        <p:tav tm="0">
                                          <p:val>
                                            <p:strVal val="1+#ppt_h/2"/>
                                          </p:val>
                                        </p:tav>
                                        <p:tav tm="100000">
                                          <p:val>
                                            <p:strVal val="#ppt_y"/>
                                          </p:val>
                                        </p:tav>
                                      </p:tavLst>
                                    </p:anim>
                                  </p:childTnLst>
                                </p:cTn>
                              </p:par>
                              <p:par>
                                <p:cTn id="14" presetID="4"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ox(in)">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2536"/>
                                        </p:tgtEl>
                                        <p:attrNameLst>
                                          <p:attrName>style.visibility</p:attrName>
                                        </p:attrNameLst>
                                      </p:cBhvr>
                                      <p:to>
                                        <p:strVal val="visible"/>
                                      </p:to>
                                    </p:set>
                                    <p:anim calcmode="lin" valueType="num">
                                      <p:cBhvr additive="base">
                                        <p:cTn id="21" dur="500" fill="hold"/>
                                        <p:tgtEl>
                                          <p:spTgt spid="22536"/>
                                        </p:tgtEl>
                                        <p:attrNameLst>
                                          <p:attrName>ppt_x</p:attrName>
                                        </p:attrNameLst>
                                      </p:cBhvr>
                                      <p:tavLst>
                                        <p:tav tm="0">
                                          <p:val>
                                            <p:strVal val="#ppt_x"/>
                                          </p:val>
                                        </p:tav>
                                        <p:tav tm="100000">
                                          <p:val>
                                            <p:strVal val="#ppt_x"/>
                                          </p:val>
                                        </p:tav>
                                      </p:tavLst>
                                    </p:anim>
                                    <p:anim calcmode="lin" valueType="num">
                                      <p:cBhvr additive="base">
                                        <p:cTn id="22" dur="500" fill="hold"/>
                                        <p:tgtEl>
                                          <p:spTgt spid="225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1800" y="0"/>
            <a:ext cx="838200" cy="1143000"/>
          </a:xfrm>
        </p:spPr>
        <p:txBody>
          <a:bodyPr/>
          <a:lstStyle/>
          <a:p>
            <a:pPr algn="l"/>
            <a:r>
              <a:rPr lang="en-US" dirty="0" smtClean="0"/>
              <a:t>5. </a:t>
            </a:r>
            <a:endParaRPr lang="en-US" dirty="0"/>
          </a:p>
        </p:txBody>
      </p:sp>
      <p:sp>
        <p:nvSpPr>
          <p:cNvPr id="3" name="Content Placeholder 2"/>
          <p:cNvSpPr>
            <a:spLocks noGrp="1"/>
          </p:cNvSpPr>
          <p:nvPr>
            <p:ph idx="1"/>
          </p:nvPr>
        </p:nvSpPr>
        <p:spPr>
          <a:xfrm>
            <a:off x="0" y="0"/>
            <a:ext cx="5410200" cy="6858000"/>
          </a:xfrm>
        </p:spPr>
        <p:txBody>
          <a:bodyPr>
            <a:normAutofit fontScale="77500" lnSpcReduction="20000"/>
          </a:bodyPr>
          <a:lstStyle/>
          <a:p>
            <a:pPr>
              <a:buNone/>
            </a:pPr>
            <a:r>
              <a:rPr lang="en-US" sz="3600" dirty="0" smtClean="0"/>
              <a:t>c.</a:t>
            </a:r>
          </a:p>
          <a:p>
            <a:r>
              <a:rPr lang="en-US" u="sng" dirty="0" smtClean="0"/>
              <a:t>Caudillo</a:t>
            </a:r>
            <a:r>
              <a:rPr lang="en-US" dirty="0" smtClean="0"/>
              <a:t> - political-military leader with authoritarian power; strong man</a:t>
            </a:r>
          </a:p>
          <a:p>
            <a:r>
              <a:rPr lang="en-US" dirty="0" smtClean="0"/>
              <a:t>“…Rosas as a quintessential caudillo…Rosas basically ruled on behalf of the large landowners of his own province, and knew the ways of the countryside well—he also achieved … national unity and international standing that strengthened currents of Argentine nationalism for the future. But he ruled by force, alienating not only his liberal opponents, but also fellow caudillos who resented the dominance of Buenos Aires. His dictatorship was brought to an end at the battle of Caseros in 1852…</a:t>
            </a:r>
          </a:p>
          <a:p>
            <a:pPr lvl="1"/>
            <a:r>
              <a:rPr lang="en-US" dirty="0" smtClean="0"/>
              <a:t>http://www.library.nd.edu/rarebooks/exhibits/riverplate/09-biographies/rosas.shtml</a:t>
            </a:r>
            <a:endParaRPr lang="en-US" dirty="0"/>
          </a:p>
        </p:txBody>
      </p:sp>
      <p:pic>
        <p:nvPicPr>
          <p:cNvPr id="23554" name="Picture 2" descr="File:Juan Manuel de Rosas.jpg">
            <a:hlinkClick r:id="rId2"/>
          </p:cNvPr>
          <p:cNvPicPr>
            <a:picLocks noChangeAspect="1" noChangeArrowheads="1"/>
          </p:cNvPicPr>
          <p:nvPr/>
        </p:nvPicPr>
        <p:blipFill>
          <a:blip r:embed="rId3" cstate="print"/>
          <a:srcRect/>
          <a:stretch>
            <a:fillRect/>
          </a:stretch>
        </p:blipFill>
        <p:spPr bwMode="auto">
          <a:xfrm>
            <a:off x="5852772" y="1066800"/>
            <a:ext cx="3291228" cy="4267199"/>
          </a:xfrm>
          <a:prstGeom prst="rect">
            <a:avLst/>
          </a:prstGeom>
          <a:noFill/>
        </p:spPr>
      </p:pic>
      <p:sp>
        <p:nvSpPr>
          <p:cNvPr id="5" name="TextBox 4"/>
          <p:cNvSpPr txBox="1"/>
          <p:nvPr/>
        </p:nvSpPr>
        <p:spPr>
          <a:xfrm>
            <a:off x="5943600" y="5486400"/>
            <a:ext cx="2743200" cy="646331"/>
          </a:xfrm>
          <a:prstGeom prst="rect">
            <a:avLst/>
          </a:prstGeom>
          <a:noFill/>
        </p:spPr>
        <p:txBody>
          <a:bodyPr wrap="square" rtlCol="0">
            <a:spAutoFit/>
          </a:bodyPr>
          <a:lstStyle/>
          <a:p>
            <a:r>
              <a:rPr lang="en-US" b="1" dirty="0" smtClean="0"/>
              <a:t>Juan Manuel de Rosas, Argentine caudillo</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23554"/>
                                        </p:tgtEl>
                                        <p:attrNameLst>
                                          <p:attrName>style.visibility</p:attrName>
                                        </p:attrNameLst>
                                      </p:cBhvr>
                                      <p:to>
                                        <p:strVal val="visible"/>
                                      </p:to>
                                    </p:set>
                                    <p:anim calcmode="lin" valueType="num">
                                      <p:cBhvr>
                                        <p:cTn id="17" dur="1000" fill="hold"/>
                                        <p:tgtEl>
                                          <p:spTgt spid="23554"/>
                                        </p:tgtEl>
                                        <p:attrNameLst>
                                          <p:attrName>ppt_w</p:attrName>
                                        </p:attrNameLst>
                                      </p:cBhvr>
                                      <p:tavLst>
                                        <p:tav tm="0">
                                          <p:val>
                                            <p:strVal val="#ppt_w*0.70"/>
                                          </p:val>
                                        </p:tav>
                                        <p:tav tm="100000">
                                          <p:val>
                                            <p:strVal val="#ppt_w"/>
                                          </p:val>
                                        </p:tav>
                                      </p:tavLst>
                                    </p:anim>
                                    <p:anim calcmode="lin" valueType="num">
                                      <p:cBhvr>
                                        <p:cTn id="18" dur="1000" fill="hold"/>
                                        <p:tgtEl>
                                          <p:spTgt spid="23554"/>
                                        </p:tgtEl>
                                        <p:attrNameLst>
                                          <p:attrName>ppt_h</p:attrName>
                                        </p:attrNameLst>
                                      </p:cBhvr>
                                      <p:tavLst>
                                        <p:tav tm="0">
                                          <p:val>
                                            <p:strVal val="#ppt_h"/>
                                          </p:val>
                                        </p:tav>
                                        <p:tav tm="100000">
                                          <p:val>
                                            <p:strVal val="#ppt_h"/>
                                          </p:val>
                                        </p:tav>
                                      </p:tavLst>
                                    </p:anim>
                                    <p:animEffect transition="in" filter="fade">
                                      <p:cBhvr>
                                        <p:cTn id="19" dur="1000"/>
                                        <p:tgtEl>
                                          <p:spTgt spid="23554"/>
                                        </p:tgtEl>
                                      </p:cBhvr>
                                    </p:animEffect>
                                  </p:childTnLst>
                                </p:cTn>
                              </p:par>
                              <p:par>
                                <p:cTn id="20" presetID="8" presetClass="entr" presetSubtype="16"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amond(in)">
                                      <p:cBhvr>
                                        <p:cTn id="22" dur="2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down)">
                                      <p:cBhvr>
                                        <p:cTn id="27" dur="500"/>
                                        <p:tgtEl>
                                          <p:spTgt spid="3">
                                            <p:txEl>
                                              <p:pRg st="2" end="2"/>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Effect transition="in" filter="wipe(down)">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Credit</a:t>
            </a:r>
            <a:endParaRPr lang="en-US" dirty="0"/>
          </a:p>
        </p:txBody>
      </p:sp>
      <p:sp>
        <p:nvSpPr>
          <p:cNvPr id="3" name="Content Placeholder 2"/>
          <p:cNvSpPr>
            <a:spLocks noGrp="1"/>
          </p:cNvSpPr>
          <p:nvPr>
            <p:ph idx="1"/>
          </p:nvPr>
        </p:nvSpPr>
        <p:spPr>
          <a:xfrm>
            <a:off x="457200" y="1600200"/>
            <a:ext cx="1524000" cy="4525963"/>
          </a:xfrm>
        </p:spPr>
        <p:txBody>
          <a:bodyPr/>
          <a:lstStyle/>
          <a:p>
            <a:pPr>
              <a:buNone/>
            </a:pPr>
            <a:r>
              <a:rPr lang="en-US" dirty="0" smtClean="0"/>
              <a:t>c. </a:t>
            </a:r>
            <a:endParaRPr lang="en-US" dirty="0"/>
          </a:p>
        </p:txBody>
      </p:sp>
      <p:pic>
        <p:nvPicPr>
          <p:cNvPr id="24580" name="Picture 4" descr="http://factsanddetails.com/media/2/20080217-mingvas2%20brook.jpg"/>
          <p:cNvPicPr>
            <a:picLocks noChangeAspect="1" noChangeArrowheads="1"/>
          </p:cNvPicPr>
          <p:nvPr/>
        </p:nvPicPr>
        <p:blipFill>
          <a:blip r:embed="rId2" cstate="print"/>
          <a:srcRect/>
          <a:stretch>
            <a:fillRect/>
          </a:stretch>
        </p:blipFill>
        <p:spPr bwMode="auto">
          <a:xfrm>
            <a:off x="2590800" y="1524000"/>
            <a:ext cx="3810000" cy="491718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4580"/>
                                        </p:tgtEl>
                                        <p:attrNameLst>
                                          <p:attrName>style.visibility</p:attrName>
                                        </p:attrNameLst>
                                      </p:cBhvr>
                                      <p:to>
                                        <p:strVal val="visible"/>
                                      </p:to>
                                    </p:set>
                                    <p:animEffect transition="in" filter="blinds(horizontal)">
                                      <p:cBhvr>
                                        <p:cTn id="10" dur="500"/>
                                        <p:tgtEl>
                                          <p:spTgt spid="24580"/>
                                        </p:tgtEl>
                                      </p:cBhvr>
                                    </p:animEffect>
                                  </p:childTnLst>
                                </p:cTn>
                              </p:par>
                              <p:par>
                                <p:cTn id="11" presetID="0" presetClass="path" presetSubtype="0" accel="50000" decel="50000" fill="hold" nodeType="withEffect">
                                  <p:stCondLst>
                                    <p:cond delay="0"/>
                                  </p:stCondLst>
                                  <p:childTnLst>
                                    <p:animMotion origin="layout" path="M -0.41667 -0.52801 C -0.29236 -0.52894 -0.19392 -0.53033 -0.07778 -0.53357 C -0.05695 -0.53079 -0.03629 -0.52917 -0.01528 -0.52801 C 0.0908 -0.51389 0.19983 -0.52524 0.30694 -0.52246 C 0.31719 -0.52176 0.32743 -0.52223 0.3375 -0.52061 C 0.34427 -0.51968 0.35035 -0.51505 0.35694 -0.5132 L 0.35694 -0.5132 C 0.36892 -0.51251 0.38108 -0.51204 0.39305 -0.51135 C 0.39948 -0.50857 0.40608 -0.49954 0.4125 -0.49838 C 0.42778 -0.49584 0.41996 -0.497 0.43611 -0.49468 C 0.44479 -0.47755 0.4401 -0.45857 0.44167 -0.43727 C 0.44219 -0.42963 0.44496 -0.42269 0.44583 -0.41505 C 0.44288 -0.32477 0.43871 -0.37084 0.33194 -0.37246 C 0.25434 -0.3794 0.31424 -0.37454 0.13889 -0.37987 C 0.11667 -0.38056 0.07222 -0.38172 0.07222 -0.38172 C -0.01076 -0.38913 -0.09462 -0.38774 -0.17778 -0.38913 C -0.21667 -0.39098 -0.25556 -0.39306 -0.29445 -0.39468 C -0.32517 -0.39815 -0.35955 -0.40163 -0.38611 -0.37825 C -0.38785 -0.3588 -0.38924 -0.33982 -0.39028 -0.32061 C -0.38976 -0.31505 -0.39028 -0.30926 -0.38889 -0.30394 C -0.38715 -0.29676 -0.37674 -0.29167 -0.37222 -0.28913 C -0.35851 -0.28241 -0.3691 -0.28774 -0.35278 -0.28357 C -0.34705 -0.28218 -0.34184 -0.27778 -0.33611 -0.27639 C -0.33056 -0.27477 -0.32517 -0.27501 -0.31945 -0.27431 C -0.23733 -0.27547 -0.15695 -0.27616 -0.075 -0.27246 C -0.00122 -0.26482 -0.06615 -0.27107 0.10972 -0.26876 C 0.21163 -0.26737 0.31337 -0.26505 0.41528 -0.26343 C 0.42135 -0.26274 0.42743 -0.26366 0.43333 -0.26135 C 0.43489 -0.26088 0.43507 -0.25741 0.43611 -0.25579 C 0.43941 -0.2507 0.44028 -0.25047 0.44444 -0.24653 C 0.44566 -0.24144 0.44844 -0.23704 0.44861 -0.23172 C 0.44896 -0.20857 0.44896 -0.18473 0.44722 -0.16135 C 0.44705 -0.1588 0.44427 -0.15788 0.44305 -0.15579 C 0.44062 -0.15163 0.43281 -0.1301 0.42639 -0.12987 C 0.33698 -0.12801 0.24774 -0.12871 0.15833 -0.12801 C -0.01146 -0.12084 -0.18142 -0.13126 -0.35139 -0.12639 C -0.37761 -0.11737 -0.40695 -0.11991 -0.43333 -0.11876 C -0.43472 -0.1169 -0.43594 -0.11482 -0.4375 -0.1132 C -0.43872 -0.11204 -0.44115 -0.11181 -0.44167 -0.10973 C -0.44358 -0.10047 -0.43524 -0.09352 -0.43195 -0.08913 C -0.42865 -0.08473 -0.42691 -0.07871 -0.42361 -0.07431 C -0.41406 -0.06158 -0.41754 -0.0676 -0.4125 -0.05764 C -0.41198 -0.05463 -0.41233 -0.05093 -0.41111 -0.04862 C -0.40903 -0.04399 -0.40521 -0.04144 -0.40278 -0.03727 C -0.39896 -0.03056 -0.39688 -0.02524 -0.39167 -0.02084 C -0.38976 -0.00788 -0.3842 -0.0044 -0.37639 0.00347 C -0.37188 0.00787 -0.36597 0.0162 -0.36111 0.02013 C -0.34583 0.03217 -0.3408 0.03356 -0.32517 0.03657 C -0.29931 0.05046 -0.29028 0.04166 -0.25139 0.0405 C -0.17951 0.02453 -0.25938 0.04166 -0.05139 0.03657 C 0.0375 0.03449 0.12621 0.03009 0.21528 0.02754 C 0.25799 0.02916 0.30035 0.03287 0.34305 0.03472 C 0.35781 0.0368 0.37274 0.03749 0.3875 0.0405 C 0.40174 0.04675 0.4184 0.04814 0.43333 0.04976 C 0.43941 0.05254 0.44531 0.05624 0.45139 0.05902 C 0.45851 0.07314 0.46632 0.08287 0.46944 0.09976 C 0.46875 0.10694 0.46858 0.1206 0.46528 0.12754 C 0.46007 0.13773 0.45243 0.14629 0.44583 0.15532 C 0.44219 0.16018 0.44045 0.16111 0.43611 0.16273 C 0.43246 0.16412 0.425 0.16643 0.425 0.16643 C 0.41632 0.17384 0.40608 0.17546 0.39583 0.17754 C 0.22552 0.17499 0.05503 0.17384 -0.11528 0.17175 C -0.19132 0.16944 -0.26372 0.17106 -0.33889 0.17361 C -0.34861 0.17499 -0.35382 0.17754 -0.3625 0.18124 C -0.36667 0.18287 -0.375 0.1868 -0.375 0.1868 C -0.37795 0.19074 -0.38038 0.19583 -0.38333 0.19953 C -0.38785 0.20578 -0.39201 0.20925 -0.39583 0.21643 C -0.39774 0.22013 -0.39948 0.22384 -0.40139 0.22731 C -0.40226 0.22916 -0.40417 0.23287 -0.40417 0.23287 C -0.40365 0.23981 -0.40382 0.24675 -0.40278 0.25324 C -0.40208 0.25787 -0.3875 0.27199 -0.38333 0.27384 C -0.37986 0.28749 -0.3783 0.30046 -0.37222 0.31249 C -0.37136 0.31412 -0.36945 0.31412 -0.36806 0.31435 C -0.36302 0.31527 -0.35781 0.3155 -0.35278 0.3162 C -0.34358 0.32453 -0.35174 0.31874 -0.33195 0.32199 C -0.31719 0.32453 -0.30278 0.328 -0.2875 0.32939 C -0.23889 0.34791 -0.06858 0.3331 -0.0625 0.3331 C 0.01441 0.31574 0.20642 0.3243 0.26805 0.32384 C 0.28108 0.32175 0.29375 0.31967 0.30694 0.31828 C 0.31597 0.31412 0.32396 0.30509 0.33194 0.29791 C 0.33715 0.29328 0.33993 0.28726 0.34583 0.28472 C 0.35017 0.27916 0.35295 0.27268 0.35694 0.26643 C 0.36302 0.25671 0.37066 0.25069 0.37639 0.2405 C 0.37778 0.23101 0.3783 0.22175 0.38055 0.21273 C 0.37969 0.10162 0.38715 0.05324 0.36805 -0.03357 C 0.36424 -0.0507 0.3618 -0.0676 0.35139 -0.07801 C 0.34566 -0.09329 0.34132 -0.11297 0.33333 -0.12639 C 0.32864 -0.13403 0.32135 -0.13889 0.31667 -0.14653 C 0.31302 -0.15278 0.3118 -0.16065 0.30833 -0.16713 C 0.30625 -0.17084 0.3026 -0.17269 0.3 -0.17616 C 0.29601 -0.18172 0.29323 -0.18982 0.28889 -0.19491 C 0.28733 -0.19653 0.28489 -0.19676 0.28333 -0.19838 C 0.27483 -0.20741 0.27153 -0.21227 0.26111 -0.2169 C 0.24878 -0.22917 0.25434 -0.22616 0.24583 -0.22987 C 0.24028 -0.23727 0.23524 -0.23774 0.22778 -0.24098 C 0.22639 -0.24167 0.22361 -0.24283 0.22361 -0.24283 C 0.20087 -0.24213 0.1783 -0.24213 0.15555 -0.24098 C 0.13889 -0.24005 0.12101 -0.23126 0.10417 -0.22801 C 0.10139 -0.22686 0.09774 -0.2257 0.09583 -0.22269 C 0.09427 -0.22061 0.09479 -0.21667 0.09305 -0.21505 C 0.0908 -0.21274 0.0875 -0.21251 0.08472 -0.21135 C 0.0816 -0.20996 0.07934 -0.20626 0.07639 -0.20394 C 0.06389 -0.19561 0.06927 -0.19838 0.06111 -0.19491 C 0.04809 -0.17732 0.06892 -0.20348 0.04861 -0.18542 C 0.03889 -0.17686 0.0434 -0.17963 0.03611 -0.17616 C 0.0309 -0.16945 0.02621 -0.16181 0.02222 -0.15417 C 0.01979 -0.14098 0.01684 -0.13218 0.0125 -0.12061 C 0.00937 -0.11274 0.00868 -0.10301 0.00555 -0.09468 C 0.00434 -0.08612 0.00208 -0.07871 -2.22222E-6 -0.07061 C -0.00122 -0.05533 -0.00313 -0.0419 -0.00833 -0.02801 C -0.0092 -0.01598 -0.01302 0.00925 -0.00139 0.01458 C 0.0026 0.01342 0.01441 0.01064 0.00278 0.00509 C 0.00191 0.00347 -2.22222E-6 -0.00024 -2.22222E-6 -0.00024 " pathEditMode="relative" ptsTypes="fffffFffffffffffffffffffffffffffffffffffffffffffffffffffffffffffffffffffffffffffffffffffffffffffffffffffffffffffA">
                                      <p:cBhvr>
                                        <p:cTn id="12" dur="5000" fill="hold"/>
                                        <p:tgtEl>
                                          <p:spTgt spid="2458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990600"/>
          </a:xfrm>
        </p:spPr>
        <p:txBody>
          <a:bodyPr/>
          <a:lstStyle/>
          <a:p>
            <a:r>
              <a:rPr lang="en-US" dirty="0" smtClean="0"/>
              <a:t>Insights to Bolivar</a:t>
            </a:r>
            <a:endParaRPr lang="en-US" dirty="0"/>
          </a:p>
        </p:txBody>
      </p:sp>
      <p:sp>
        <p:nvSpPr>
          <p:cNvPr id="3" name="Content Placeholder 2"/>
          <p:cNvSpPr>
            <a:spLocks noGrp="1"/>
          </p:cNvSpPr>
          <p:nvPr>
            <p:ph idx="1"/>
          </p:nvPr>
        </p:nvSpPr>
        <p:spPr>
          <a:xfrm>
            <a:off x="0" y="914400"/>
            <a:ext cx="9144000" cy="5943600"/>
          </a:xfrm>
        </p:spPr>
        <p:txBody>
          <a:bodyPr>
            <a:normAutofit fontScale="92500" lnSpcReduction="20000"/>
          </a:bodyPr>
          <a:lstStyle/>
          <a:p>
            <a:r>
              <a:rPr lang="en-US" dirty="0" smtClean="0"/>
              <a:t>Attended Napoleon’s coronation at Notre Dame, Paris</a:t>
            </a:r>
          </a:p>
          <a:p>
            <a:r>
              <a:rPr lang="en-US" dirty="0" smtClean="0"/>
              <a:t>Fan of the American and French revolution, and Thomas Jefferson, Adam Smith, Voltaire, Montesquieu</a:t>
            </a:r>
          </a:p>
          <a:p>
            <a:r>
              <a:rPr lang="en-US" dirty="0" smtClean="0"/>
              <a:t>Respected republics but did not think South American people were ready for them</a:t>
            </a:r>
          </a:p>
          <a:p>
            <a:r>
              <a:rPr lang="es-ES" dirty="0" err="1" smtClean="0"/>
              <a:t>Led</a:t>
            </a:r>
            <a:r>
              <a:rPr lang="es-ES" dirty="0" smtClean="0"/>
              <a:t> </a:t>
            </a:r>
            <a:r>
              <a:rPr lang="es-ES" b="1" dirty="0" smtClean="0"/>
              <a:t>Bolivia</a:t>
            </a:r>
            <a:r>
              <a:rPr lang="es-ES" dirty="0" smtClean="0"/>
              <a:t>, Colombia, Ecuador, </a:t>
            </a:r>
            <a:r>
              <a:rPr lang="es-ES" dirty="0" err="1" smtClean="0"/>
              <a:t>Panama</a:t>
            </a:r>
            <a:r>
              <a:rPr lang="es-ES" dirty="0" smtClean="0"/>
              <a:t>, </a:t>
            </a:r>
            <a:r>
              <a:rPr lang="es-ES" dirty="0" err="1" smtClean="0"/>
              <a:t>Peru</a:t>
            </a:r>
            <a:r>
              <a:rPr lang="es-ES" dirty="0" smtClean="0"/>
              <a:t>, and Venezuela </a:t>
            </a:r>
            <a:r>
              <a:rPr lang="es-ES" dirty="0" err="1" smtClean="0"/>
              <a:t>to</a:t>
            </a:r>
            <a:r>
              <a:rPr lang="es-ES" dirty="0" smtClean="0"/>
              <a:t> </a:t>
            </a:r>
            <a:r>
              <a:rPr lang="es-ES" dirty="0" err="1" smtClean="0"/>
              <a:t>independence</a:t>
            </a:r>
            <a:endParaRPr lang="es-ES" dirty="0" smtClean="0"/>
          </a:p>
          <a:p>
            <a:r>
              <a:rPr lang="es-ES" dirty="0" err="1" smtClean="0"/>
              <a:t>Laid</a:t>
            </a:r>
            <a:r>
              <a:rPr lang="es-ES" dirty="0" smtClean="0"/>
              <a:t> </a:t>
            </a:r>
            <a:r>
              <a:rPr lang="es-ES" dirty="0" err="1" smtClean="0"/>
              <a:t>foundations</a:t>
            </a:r>
            <a:r>
              <a:rPr lang="es-ES" dirty="0" smtClean="0"/>
              <a:t> </a:t>
            </a:r>
            <a:r>
              <a:rPr lang="es-ES" dirty="0" err="1" smtClean="0"/>
              <a:t>for</a:t>
            </a:r>
            <a:r>
              <a:rPr lang="es-ES" dirty="0" smtClean="0"/>
              <a:t> </a:t>
            </a:r>
            <a:r>
              <a:rPr lang="es-ES" dirty="0" err="1" smtClean="0"/>
              <a:t>democratic</a:t>
            </a:r>
            <a:r>
              <a:rPr lang="es-ES" dirty="0" smtClean="0"/>
              <a:t> </a:t>
            </a:r>
            <a:r>
              <a:rPr lang="es-ES" dirty="0" err="1" smtClean="0"/>
              <a:t>ideology</a:t>
            </a:r>
            <a:r>
              <a:rPr lang="es-ES" dirty="0" smtClean="0"/>
              <a:t> in S. </a:t>
            </a:r>
            <a:r>
              <a:rPr lang="es-ES" dirty="0" err="1" smtClean="0"/>
              <a:t>America</a:t>
            </a:r>
            <a:endParaRPr lang="en-US" dirty="0" smtClean="0"/>
          </a:p>
          <a:p>
            <a:r>
              <a:rPr lang="en-US" dirty="0" smtClean="0"/>
              <a:t>His Bolivian constitution included a life-long presidency</a:t>
            </a:r>
          </a:p>
          <a:p>
            <a:pPr lvl="1"/>
            <a:r>
              <a:rPr lang="en-US" dirty="0" smtClean="0"/>
              <a:t>Gran Colombia’s constitution was thus rejected in 1830</a:t>
            </a:r>
          </a:p>
          <a:p>
            <a:r>
              <a:rPr lang="en-US" dirty="0" smtClean="0"/>
              <a:t>Anti-slavery though accepted the prevailing social and racial theories of his time</a:t>
            </a:r>
          </a:p>
          <a:p>
            <a:r>
              <a:rPr lang="en-US" dirty="0" smtClean="0"/>
              <a:t>Died from TB in 1830</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EstatuaDelLibertadorEnLaPlazaBolivar2004-6.jpg">
            <a:hlinkClick r:id="rId2"/>
          </p:cNvPr>
          <p:cNvPicPr>
            <a:picLocks noChangeAspect="1" noChangeArrowheads="1"/>
          </p:cNvPicPr>
          <p:nvPr/>
        </p:nvPicPr>
        <p:blipFill>
          <a:blip r:embed="rId3" cstate="print"/>
          <a:srcRect/>
          <a:stretch>
            <a:fillRect/>
          </a:stretch>
        </p:blipFill>
        <p:spPr bwMode="auto">
          <a:xfrm>
            <a:off x="5715000" y="0"/>
            <a:ext cx="3429000" cy="2571750"/>
          </a:xfrm>
          <a:prstGeom prst="rect">
            <a:avLst/>
          </a:prstGeom>
          <a:noFill/>
        </p:spPr>
      </p:pic>
      <p:sp>
        <p:nvSpPr>
          <p:cNvPr id="5" name="TextBox 4"/>
          <p:cNvSpPr txBox="1"/>
          <p:nvPr/>
        </p:nvSpPr>
        <p:spPr>
          <a:xfrm>
            <a:off x="6477000" y="0"/>
            <a:ext cx="1371600" cy="369332"/>
          </a:xfrm>
          <a:prstGeom prst="rect">
            <a:avLst/>
          </a:prstGeom>
          <a:noFill/>
        </p:spPr>
        <p:txBody>
          <a:bodyPr wrap="square" rtlCol="0">
            <a:spAutoFit/>
          </a:bodyPr>
          <a:lstStyle/>
          <a:p>
            <a:r>
              <a:rPr lang="en-US" dirty="0" smtClean="0"/>
              <a:t>Caracas</a:t>
            </a:r>
            <a:endParaRPr lang="en-US" dirty="0"/>
          </a:p>
        </p:txBody>
      </p:sp>
      <p:pic>
        <p:nvPicPr>
          <p:cNvPr id="1028" name="Picture 4" descr="File:Bolivar Paris.jpg">
            <a:hlinkClick r:id="rId4"/>
          </p:cNvPr>
          <p:cNvPicPr>
            <a:picLocks noChangeAspect="1" noChangeArrowheads="1"/>
          </p:cNvPicPr>
          <p:nvPr/>
        </p:nvPicPr>
        <p:blipFill>
          <a:blip r:embed="rId5" cstate="print"/>
          <a:srcRect/>
          <a:stretch>
            <a:fillRect/>
          </a:stretch>
        </p:blipFill>
        <p:spPr bwMode="auto">
          <a:xfrm>
            <a:off x="7010400" y="2510973"/>
            <a:ext cx="2133599" cy="4347027"/>
          </a:xfrm>
          <a:prstGeom prst="rect">
            <a:avLst/>
          </a:prstGeom>
          <a:noFill/>
        </p:spPr>
      </p:pic>
      <p:sp>
        <p:nvSpPr>
          <p:cNvPr id="7" name="TextBox 6"/>
          <p:cNvSpPr txBox="1"/>
          <p:nvPr/>
        </p:nvSpPr>
        <p:spPr>
          <a:xfrm>
            <a:off x="8077200" y="2590800"/>
            <a:ext cx="1066800" cy="369332"/>
          </a:xfrm>
          <a:prstGeom prst="rect">
            <a:avLst/>
          </a:prstGeom>
          <a:noFill/>
        </p:spPr>
        <p:txBody>
          <a:bodyPr wrap="square" rtlCol="0">
            <a:spAutoFit/>
          </a:bodyPr>
          <a:lstStyle/>
          <a:p>
            <a:r>
              <a:rPr lang="en-US" dirty="0" smtClean="0"/>
              <a:t>Paris</a:t>
            </a:r>
            <a:endParaRPr lang="en-US" dirty="0"/>
          </a:p>
        </p:txBody>
      </p:sp>
      <p:pic>
        <p:nvPicPr>
          <p:cNvPr id="1030" name="Picture 6" descr="File:Monumento a Simon Bolivar (Buenos Aires).JPG">
            <a:hlinkClick r:id="rId6"/>
          </p:cNvPr>
          <p:cNvPicPr>
            <a:picLocks noChangeAspect="1" noChangeArrowheads="1"/>
          </p:cNvPicPr>
          <p:nvPr/>
        </p:nvPicPr>
        <p:blipFill>
          <a:blip r:embed="rId7" cstate="print"/>
          <a:srcRect/>
          <a:stretch>
            <a:fillRect/>
          </a:stretch>
        </p:blipFill>
        <p:spPr bwMode="auto">
          <a:xfrm>
            <a:off x="2133600" y="0"/>
            <a:ext cx="3441446" cy="2590800"/>
          </a:xfrm>
          <a:prstGeom prst="rect">
            <a:avLst/>
          </a:prstGeom>
          <a:noFill/>
        </p:spPr>
      </p:pic>
      <p:sp>
        <p:nvSpPr>
          <p:cNvPr id="9" name="TextBox 8"/>
          <p:cNvSpPr txBox="1"/>
          <p:nvPr/>
        </p:nvSpPr>
        <p:spPr>
          <a:xfrm>
            <a:off x="2590800" y="1905000"/>
            <a:ext cx="1828800" cy="369332"/>
          </a:xfrm>
          <a:prstGeom prst="rect">
            <a:avLst/>
          </a:prstGeom>
          <a:noFill/>
        </p:spPr>
        <p:txBody>
          <a:bodyPr wrap="square" rtlCol="0">
            <a:spAutoFit/>
          </a:bodyPr>
          <a:lstStyle/>
          <a:p>
            <a:r>
              <a:rPr lang="en-US" dirty="0" err="1" smtClean="0"/>
              <a:t>Buenas</a:t>
            </a:r>
            <a:r>
              <a:rPr lang="en-US" dirty="0" smtClean="0"/>
              <a:t> Aires</a:t>
            </a:r>
            <a:endParaRPr lang="en-US" dirty="0"/>
          </a:p>
        </p:txBody>
      </p:sp>
      <p:pic>
        <p:nvPicPr>
          <p:cNvPr id="1032" name="Picture 8" descr="File:Simon Bolivar Statue DC.JPG">
            <a:hlinkClick r:id="rId8"/>
          </p:cNvPr>
          <p:cNvPicPr>
            <a:picLocks noChangeAspect="1" noChangeArrowheads="1"/>
          </p:cNvPicPr>
          <p:nvPr/>
        </p:nvPicPr>
        <p:blipFill>
          <a:blip r:embed="rId9" cstate="print"/>
          <a:srcRect/>
          <a:stretch>
            <a:fillRect/>
          </a:stretch>
        </p:blipFill>
        <p:spPr bwMode="auto">
          <a:xfrm>
            <a:off x="3581400" y="2489200"/>
            <a:ext cx="3276600" cy="4368800"/>
          </a:xfrm>
          <a:prstGeom prst="rect">
            <a:avLst/>
          </a:prstGeom>
          <a:noFill/>
        </p:spPr>
      </p:pic>
      <p:sp>
        <p:nvSpPr>
          <p:cNvPr id="11" name="TextBox 10"/>
          <p:cNvSpPr txBox="1"/>
          <p:nvPr/>
        </p:nvSpPr>
        <p:spPr>
          <a:xfrm>
            <a:off x="4572000" y="2514600"/>
            <a:ext cx="1981200" cy="369332"/>
          </a:xfrm>
          <a:prstGeom prst="rect">
            <a:avLst/>
          </a:prstGeom>
          <a:noFill/>
        </p:spPr>
        <p:txBody>
          <a:bodyPr wrap="square" rtlCol="0">
            <a:spAutoFit/>
          </a:bodyPr>
          <a:lstStyle/>
          <a:p>
            <a:r>
              <a:rPr lang="en-US" dirty="0" smtClean="0"/>
              <a:t>Washington D.C.</a:t>
            </a:r>
            <a:endParaRPr lang="en-US" dirty="0"/>
          </a:p>
        </p:txBody>
      </p:sp>
      <p:pic>
        <p:nvPicPr>
          <p:cNvPr id="1036" name="Picture 12" descr="File:Simon Bolivar Bust Lake Eola Orlando FL.jpg">
            <a:hlinkClick r:id="rId10"/>
          </p:cNvPr>
          <p:cNvPicPr>
            <a:picLocks noChangeAspect="1" noChangeArrowheads="1"/>
          </p:cNvPicPr>
          <p:nvPr/>
        </p:nvPicPr>
        <p:blipFill>
          <a:blip r:embed="rId11" cstate="print"/>
          <a:srcRect/>
          <a:stretch>
            <a:fillRect/>
          </a:stretch>
        </p:blipFill>
        <p:spPr bwMode="auto">
          <a:xfrm>
            <a:off x="0" y="2400300"/>
            <a:ext cx="2971800" cy="4457700"/>
          </a:xfrm>
          <a:prstGeom prst="rect">
            <a:avLst/>
          </a:prstGeom>
          <a:noFill/>
        </p:spPr>
      </p:pic>
      <p:sp>
        <p:nvSpPr>
          <p:cNvPr id="14" name="TextBox 13"/>
          <p:cNvSpPr txBox="1"/>
          <p:nvPr/>
        </p:nvSpPr>
        <p:spPr>
          <a:xfrm>
            <a:off x="0" y="2057400"/>
            <a:ext cx="1676400" cy="369332"/>
          </a:xfrm>
          <a:prstGeom prst="rect">
            <a:avLst/>
          </a:prstGeom>
          <a:noFill/>
        </p:spPr>
        <p:txBody>
          <a:bodyPr wrap="square" rtlCol="0">
            <a:spAutoFit/>
          </a:bodyPr>
          <a:lstStyle/>
          <a:p>
            <a:r>
              <a:rPr lang="en-US" dirty="0" smtClean="0"/>
              <a:t>Orlando, FL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t>The Jamaica Letter </a:t>
            </a:r>
            <a:r>
              <a:rPr lang="en-US" dirty="0" smtClean="0"/>
              <a:t>(p.45)</a:t>
            </a:r>
            <a:br>
              <a:rPr lang="en-US" dirty="0" smtClean="0"/>
            </a:br>
            <a:r>
              <a:rPr lang="en-US" dirty="0" smtClean="0"/>
              <a:t>by Simon Bolivar</a:t>
            </a:r>
            <a:endParaRPr lang="en-US" dirty="0"/>
          </a:p>
        </p:txBody>
      </p:sp>
      <p:sp>
        <p:nvSpPr>
          <p:cNvPr id="3" name="Content Placeholder 2"/>
          <p:cNvSpPr>
            <a:spLocks noGrp="1"/>
          </p:cNvSpPr>
          <p:nvPr>
            <p:ph idx="1"/>
          </p:nvPr>
        </p:nvSpPr>
        <p:spPr>
          <a:xfrm>
            <a:off x="0" y="1524000"/>
            <a:ext cx="9144000" cy="5334000"/>
          </a:xfrm>
        </p:spPr>
        <p:txBody>
          <a:bodyPr>
            <a:normAutofit lnSpcReduction="10000"/>
          </a:bodyPr>
          <a:lstStyle/>
          <a:p>
            <a:pPr>
              <a:buNone/>
            </a:pPr>
            <a:r>
              <a:rPr lang="en-US" u="sng" dirty="0" smtClean="0"/>
              <a:t>Pre-reading question:</a:t>
            </a:r>
          </a:p>
          <a:p>
            <a:pPr>
              <a:buNone/>
            </a:pPr>
            <a:r>
              <a:rPr lang="en-US" dirty="0" smtClean="0"/>
              <a:t>	What do you think is harder to do, conquer a free people or release a colony from servitude?</a:t>
            </a:r>
          </a:p>
          <a:p>
            <a:pPr>
              <a:buNone/>
            </a:pPr>
            <a:r>
              <a:rPr lang="en-US" u="sng" dirty="0" smtClean="0"/>
              <a:t>Directions:</a:t>
            </a:r>
          </a:p>
          <a:p>
            <a:pPr marL="514350" indent="-514350">
              <a:buAutoNum type="arabicPeriod"/>
            </a:pPr>
            <a:r>
              <a:rPr lang="en-US" dirty="0" smtClean="0"/>
              <a:t>Let’s read together.  </a:t>
            </a:r>
          </a:p>
          <a:p>
            <a:pPr marL="514350" indent="-514350">
              <a:buAutoNum type="arabicPeriod"/>
            </a:pPr>
            <a:r>
              <a:rPr lang="en-US" dirty="0" smtClean="0"/>
              <a:t>Annotate.  </a:t>
            </a:r>
          </a:p>
          <a:p>
            <a:pPr marL="914400" lvl="1" indent="-514350"/>
            <a:r>
              <a:rPr lang="en-US" dirty="0" smtClean="0"/>
              <a:t>Circle words you don’t know.  </a:t>
            </a:r>
          </a:p>
          <a:p>
            <a:pPr marL="914400" lvl="1" indent="-514350"/>
            <a:r>
              <a:rPr lang="en-US" dirty="0" smtClean="0"/>
              <a:t>Underline important phrases. </a:t>
            </a:r>
          </a:p>
          <a:p>
            <a:pPr marL="914400" lvl="1" indent="-514350"/>
            <a:r>
              <a:rPr lang="en-US" dirty="0" smtClean="0"/>
              <a:t>Jot down notes in the columns.</a:t>
            </a:r>
          </a:p>
          <a:p>
            <a:pPr marL="514350" indent="-514350">
              <a:buNone/>
            </a:pPr>
            <a:r>
              <a:rPr lang="en-US" dirty="0" smtClean="0"/>
              <a:t>3. Consider, where do you see Napoleon’s influence?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wipe(down)">
                                      <p:cBhvr>
                                        <p:cTn id="23" dur="500"/>
                                        <p:tgtEl>
                                          <p:spTgt spid="3">
                                            <p:txEl>
                                              <p:pRg st="4" end="4"/>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wipe(down)">
                                      <p:cBhvr>
                                        <p:cTn id="26" dur="500"/>
                                        <p:tgtEl>
                                          <p:spTgt spid="3">
                                            <p:txEl>
                                              <p:pRg st="5" end="5"/>
                                            </p:txEl>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wipe(down)">
                                      <p:cBhvr>
                                        <p:cTn id="32" dur="500"/>
                                        <p:tgtEl>
                                          <p:spTgt spid="3">
                                            <p:txEl>
                                              <p:pRg st="7" end="7"/>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wipe(down)">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dirty="0" smtClean="0"/>
              <a:t>HW</a:t>
            </a:r>
            <a:endParaRPr lang="en-US" dirty="0"/>
          </a:p>
        </p:txBody>
      </p:sp>
      <p:sp>
        <p:nvSpPr>
          <p:cNvPr id="3" name="Content Placeholder 2"/>
          <p:cNvSpPr>
            <a:spLocks noGrp="1"/>
          </p:cNvSpPr>
          <p:nvPr>
            <p:ph idx="1"/>
          </p:nvPr>
        </p:nvSpPr>
        <p:spPr>
          <a:xfrm>
            <a:off x="228600" y="990600"/>
            <a:ext cx="8458200" cy="5135563"/>
          </a:xfrm>
        </p:spPr>
        <p:txBody>
          <a:bodyPr/>
          <a:lstStyle/>
          <a:p>
            <a:r>
              <a:rPr lang="en-US" dirty="0" err="1" smtClean="0"/>
              <a:t>Wikipost</a:t>
            </a:r>
            <a:r>
              <a:rPr lang="en-US" dirty="0" smtClean="0"/>
              <a:t> - Which question should we write about?</a:t>
            </a:r>
          </a:p>
          <a:p>
            <a:r>
              <a:rPr lang="en-US" dirty="0" smtClean="0"/>
              <a:t>Default:  What would have been Napoleon’s advice to Bolivar in 1815?</a:t>
            </a:r>
            <a:endParaRPr lang="en-US" dirty="0"/>
          </a:p>
        </p:txBody>
      </p:sp>
      <p:pic>
        <p:nvPicPr>
          <p:cNvPr id="4" name="Picture 9" descr="sbernard"/>
          <p:cNvPicPr>
            <a:picLocks noChangeAspect="1" noChangeArrowheads="1"/>
          </p:cNvPicPr>
          <p:nvPr/>
        </p:nvPicPr>
        <p:blipFill>
          <a:blip r:embed="rId2" cstate="print"/>
          <a:srcRect/>
          <a:stretch>
            <a:fillRect/>
          </a:stretch>
        </p:blipFill>
        <p:spPr bwMode="auto">
          <a:xfrm>
            <a:off x="5486400" y="2715172"/>
            <a:ext cx="3499283" cy="4142829"/>
          </a:xfrm>
          <a:prstGeom prst="rect">
            <a:avLst/>
          </a:prstGeom>
          <a:noFill/>
          <a:ln w="9525">
            <a:noFill/>
            <a:miter lim="800000"/>
            <a:headEnd/>
            <a:tailEnd/>
          </a:ln>
        </p:spPr>
      </p:pic>
      <p:sp>
        <p:nvSpPr>
          <p:cNvPr id="5" name="TextBox 4"/>
          <p:cNvSpPr txBox="1"/>
          <p:nvPr/>
        </p:nvSpPr>
        <p:spPr>
          <a:xfrm>
            <a:off x="3581400" y="4800600"/>
            <a:ext cx="1981200" cy="923330"/>
          </a:xfrm>
          <a:prstGeom prst="rect">
            <a:avLst/>
          </a:prstGeom>
          <a:noFill/>
        </p:spPr>
        <p:txBody>
          <a:bodyPr wrap="square" rtlCol="0">
            <a:spAutoFit/>
          </a:bodyPr>
          <a:lstStyle/>
          <a:p>
            <a:r>
              <a:rPr lang="en-US" dirty="0" smtClean="0"/>
              <a:t>Compare image of Bolivar on Text p. 655 with this…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3581400" cy="6096000"/>
          </a:xfrm>
        </p:spPr>
        <p:txBody>
          <a:bodyPr>
            <a:normAutofit/>
          </a:bodyPr>
          <a:lstStyle/>
          <a:p>
            <a:r>
              <a:rPr lang="en-US" sz="3600" dirty="0" smtClean="0"/>
              <a:t>What effect did the American and French Revolutions have in the rest of the Americas?</a:t>
            </a:r>
            <a:endParaRPr lang="en-US" sz="3600" dirty="0"/>
          </a:p>
        </p:txBody>
      </p:sp>
      <p:pic>
        <p:nvPicPr>
          <p:cNvPr id="12290" name="Picture 2" descr="http://websupport1.citytech.cuny.edu/Faculty/pcatapano/lectures_wc2/map-17-02-p713.jpg"/>
          <p:cNvPicPr>
            <a:picLocks noChangeAspect="1" noChangeArrowheads="1"/>
          </p:cNvPicPr>
          <p:nvPr/>
        </p:nvPicPr>
        <p:blipFill>
          <a:blip r:embed="rId2" cstate="print"/>
          <a:srcRect/>
          <a:stretch>
            <a:fillRect/>
          </a:stretch>
        </p:blipFill>
        <p:spPr bwMode="auto">
          <a:xfrm>
            <a:off x="3713171" y="0"/>
            <a:ext cx="5430829"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05800" cy="1189038"/>
          </a:xfrm>
        </p:spPr>
        <p:txBody>
          <a:bodyPr>
            <a:normAutofit fontScale="90000"/>
          </a:bodyPr>
          <a:lstStyle/>
          <a:p>
            <a:r>
              <a:rPr lang="en-US" dirty="0" smtClean="0"/>
              <a:t>What did Andean Indian protest look like in the 1780’s</a:t>
            </a:r>
            <a:endParaRPr lang="en-US" dirty="0"/>
          </a:p>
        </p:txBody>
      </p:sp>
      <p:pic>
        <p:nvPicPr>
          <p:cNvPr id="13314" name="Picture 2" descr="http://upload.wikimedia.org/wikipedia/commons/thumb/0/00/T%C3%BApac_Amaru.jpg/220px-T%C3%BApac_Amaru.jpg">
            <a:hlinkClick r:id="rId2"/>
          </p:cNvPr>
          <p:cNvPicPr>
            <a:picLocks noChangeAspect="1" noChangeArrowheads="1"/>
          </p:cNvPicPr>
          <p:nvPr/>
        </p:nvPicPr>
        <p:blipFill>
          <a:blip r:embed="rId3" cstate="print"/>
          <a:srcRect/>
          <a:stretch>
            <a:fillRect/>
          </a:stretch>
        </p:blipFill>
        <p:spPr bwMode="auto">
          <a:xfrm>
            <a:off x="228600" y="1846292"/>
            <a:ext cx="3276600" cy="4602134"/>
          </a:xfrm>
          <a:prstGeom prst="rect">
            <a:avLst/>
          </a:prstGeom>
          <a:noFill/>
        </p:spPr>
      </p:pic>
      <p:pic>
        <p:nvPicPr>
          <p:cNvPr id="13316" name="Picture 4" descr="http://favianna.typepad.com/photos/083_mural_in_cuzco_peru/juanbravo_cuzco_19.jpg"/>
          <p:cNvPicPr>
            <a:picLocks noChangeAspect="1" noChangeArrowheads="1"/>
          </p:cNvPicPr>
          <p:nvPr/>
        </p:nvPicPr>
        <p:blipFill>
          <a:blip r:embed="rId4" cstate="print"/>
          <a:srcRect/>
          <a:stretch>
            <a:fillRect/>
          </a:stretch>
        </p:blipFill>
        <p:spPr bwMode="auto">
          <a:xfrm>
            <a:off x="3733800" y="2514600"/>
            <a:ext cx="5267136" cy="3181351"/>
          </a:xfrm>
          <a:prstGeom prst="rect">
            <a:avLst/>
          </a:prstGeom>
          <a:noFill/>
        </p:spPr>
      </p:pic>
      <p:sp>
        <p:nvSpPr>
          <p:cNvPr id="6" name="TextBox 5"/>
          <p:cNvSpPr txBox="1"/>
          <p:nvPr/>
        </p:nvSpPr>
        <p:spPr>
          <a:xfrm>
            <a:off x="3733800" y="5943600"/>
            <a:ext cx="5410200" cy="646331"/>
          </a:xfrm>
          <a:prstGeom prst="rect">
            <a:avLst/>
          </a:prstGeom>
          <a:noFill/>
        </p:spPr>
        <p:txBody>
          <a:bodyPr wrap="square" rtlCol="0">
            <a:spAutoFit/>
          </a:bodyPr>
          <a:lstStyle/>
          <a:p>
            <a:pPr algn="ctr"/>
            <a:r>
              <a:rPr lang="pt-BR" b="1" dirty="0"/>
              <a:t>Avenida del Sol, Cuzco, Peru</a:t>
            </a:r>
          </a:p>
          <a:p>
            <a:pPr algn="ctr"/>
            <a:r>
              <a:rPr lang="pt-BR" b="1" dirty="0"/>
              <a:t>November 07, </a:t>
            </a:r>
            <a:r>
              <a:rPr lang="pt-BR" b="1" dirty="0" smtClean="0"/>
              <a:t>2005  by Juan Bravo</a:t>
            </a:r>
            <a:endParaRPr lang="pt-BR"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was unique about the Haitian revolution?</a:t>
            </a:r>
            <a:endParaRPr lang="en-US" dirty="0"/>
          </a:p>
        </p:txBody>
      </p:sp>
      <p:pic>
        <p:nvPicPr>
          <p:cNvPr id="11266" name="Picture 2" descr="File:Toussaint L'Ouverture.jpg">
            <a:hlinkClick r:id="rId2"/>
          </p:cNvPr>
          <p:cNvPicPr>
            <a:picLocks noChangeAspect="1" noChangeArrowheads="1"/>
          </p:cNvPicPr>
          <p:nvPr/>
        </p:nvPicPr>
        <p:blipFill>
          <a:blip r:embed="rId3" cstate="print"/>
          <a:srcRect/>
          <a:stretch>
            <a:fillRect/>
          </a:stretch>
        </p:blipFill>
        <p:spPr bwMode="auto">
          <a:xfrm>
            <a:off x="0" y="1641564"/>
            <a:ext cx="3657600" cy="5216435"/>
          </a:xfrm>
          <a:prstGeom prst="rect">
            <a:avLst/>
          </a:prstGeom>
          <a:noFill/>
        </p:spPr>
      </p:pic>
      <p:pic>
        <p:nvPicPr>
          <p:cNvPr id="11268" name="Picture 4" descr="http://www.sfbayview.com/wp-content/uploads/2010/02/Haiti-revolution-Battle-of-Vertieres-1803-won-by-Gen.-Jean-Jacques-Dessalines.jpg"/>
          <p:cNvPicPr>
            <a:picLocks noChangeAspect="1" noChangeArrowheads="1"/>
          </p:cNvPicPr>
          <p:nvPr/>
        </p:nvPicPr>
        <p:blipFill>
          <a:blip r:embed="rId4" cstate="print"/>
          <a:srcRect/>
          <a:stretch>
            <a:fillRect/>
          </a:stretch>
        </p:blipFill>
        <p:spPr bwMode="auto">
          <a:xfrm>
            <a:off x="4343400" y="1685925"/>
            <a:ext cx="4505325" cy="517207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91600" cy="1189038"/>
          </a:xfrm>
        </p:spPr>
        <p:txBody>
          <a:bodyPr>
            <a:normAutofit fontScale="90000"/>
          </a:bodyPr>
          <a:lstStyle/>
          <a:p>
            <a:r>
              <a:rPr lang="en-US" dirty="0" smtClean="0"/>
              <a:t>What was different about Brazil’s independence?</a:t>
            </a:r>
            <a:endParaRPr lang="en-US" dirty="0"/>
          </a:p>
        </p:txBody>
      </p:sp>
      <p:pic>
        <p:nvPicPr>
          <p:cNvPr id="10242" name="Picture 2" descr="File:Coroaçao pedro I 001.jpg">
            <a:hlinkClick r:id="rId2"/>
          </p:cNvPr>
          <p:cNvPicPr>
            <a:picLocks noChangeAspect="1" noChangeArrowheads="1"/>
          </p:cNvPicPr>
          <p:nvPr/>
        </p:nvPicPr>
        <p:blipFill>
          <a:blip r:embed="rId3" cstate="print"/>
          <a:srcRect/>
          <a:stretch>
            <a:fillRect/>
          </a:stretch>
        </p:blipFill>
        <p:spPr bwMode="auto">
          <a:xfrm>
            <a:off x="414123" y="1676400"/>
            <a:ext cx="8272677" cy="482917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Thursday 12/2/2010</a:t>
            </a:r>
            <a:endParaRPr lang="en-US" dirty="0"/>
          </a:p>
        </p:txBody>
      </p:sp>
      <p:sp>
        <p:nvSpPr>
          <p:cNvPr id="3" name="Content Placeholder 2"/>
          <p:cNvSpPr>
            <a:spLocks noGrp="1"/>
          </p:cNvSpPr>
          <p:nvPr>
            <p:ph idx="1"/>
          </p:nvPr>
        </p:nvSpPr>
        <p:spPr/>
        <p:txBody>
          <a:bodyPr/>
          <a:lstStyle/>
          <a:p>
            <a:pPr>
              <a:buNone/>
            </a:pPr>
            <a:r>
              <a:rPr lang="en-US" u="sng" dirty="0" smtClean="0"/>
              <a:t>Agenda</a:t>
            </a:r>
          </a:p>
          <a:p>
            <a:r>
              <a:rPr lang="en-US" dirty="0" smtClean="0"/>
              <a:t>3 min - Quiz</a:t>
            </a:r>
          </a:p>
          <a:p>
            <a:r>
              <a:rPr lang="en-US" dirty="0" smtClean="0"/>
              <a:t>10 min – Correct quiz and review HW reading</a:t>
            </a:r>
          </a:p>
          <a:p>
            <a:r>
              <a:rPr lang="en-US" dirty="0" smtClean="0"/>
              <a:t>25 min </a:t>
            </a:r>
            <a:r>
              <a:rPr lang="en-US" i="1" dirty="0" smtClean="0"/>
              <a:t>- The Jamaica Letter </a:t>
            </a:r>
            <a:r>
              <a:rPr lang="en-US" dirty="0" smtClean="0"/>
              <a:t>(Jewels)</a:t>
            </a:r>
          </a:p>
          <a:p>
            <a:r>
              <a:rPr lang="en-US" dirty="0" smtClean="0"/>
              <a:t>2 min – describe </a:t>
            </a:r>
            <a:r>
              <a:rPr lang="en-US" u="sng" dirty="0" smtClean="0"/>
              <a:t>HW</a:t>
            </a:r>
            <a:r>
              <a:rPr lang="en-US" dirty="0" smtClean="0"/>
              <a:t> – </a:t>
            </a:r>
            <a:r>
              <a:rPr lang="en-US" dirty="0" err="1" smtClean="0"/>
              <a:t>wikipost</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t>
            </a:r>
            <a:endParaRPr lang="en-US" dirty="0"/>
          </a:p>
        </p:txBody>
      </p:sp>
      <p:sp>
        <p:nvSpPr>
          <p:cNvPr id="3" name="Content Placeholder 2"/>
          <p:cNvSpPr>
            <a:spLocks noGrp="1"/>
          </p:cNvSpPr>
          <p:nvPr>
            <p:ph idx="1"/>
          </p:nvPr>
        </p:nvSpPr>
        <p:spPr>
          <a:xfrm>
            <a:off x="457200" y="1600200"/>
            <a:ext cx="1524000" cy="4525963"/>
          </a:xfrm>
        </p:spPr>
        <p:txBody>
          <a:bodyPr/>
          <a:lstStyle/>
          <a:p>
            <a:pPr>
              <a:buNone/>
            </a:pPr>
            <a:r>
              <a:rPr lang="en-US" dirty="0" smtClean="0"/>
              <a:t>b. </a:t>
            </a:r>
            <a:endParaRPr lang="en-US" dirty="0"/>
          </a:p>
        </p:txBody>
      </p:sp>
      <p:pic>
        <p:nvPicPr>
          <p:cNvPr id="1026" name="Picture 2" descr="deforestation"/>
          <p:cNvPicPr>
            <a:picLocks noChangeAspect="1" noChangeArrowheads="1"/>
          </p:cNvPicPr>
          <p:nvPr/>
        </p:nvPicPr>
        <p:blipFill>
          <a:blip r:embed="rId2" cstate="print"/>
          <a:srcRect/>
          <a:stretch>
            <a:fillRect/>
          </a:stretch>
        </p:blipFill>
        <p:spPr bwMode="auto">
          <a:xfrm>
            <a:off x="2362200" y="1752600"/>
            <a:ext cx="6299199" cy="472440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wipe(down)">
                                      <p:cBhvr>
                                        <p:cTn id="1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657600" cy="1143000"/>
          </a:xfrm>
        </p:spPr>
        <p:txBody>
          <a:bodyPr/>
          <a:lstStyle/>
          <a:p>
            <a:r>
              <a:rPr lang="en-US" dirty="0" smtClean="0"/>
              <a:t>2. </a:t>
            </a:r>
            <a:endParaRPr lang="en-US" dirty="0"/>
          </a:p>
        </p:txBody>
      </p:sp>
      <p:sp>
        <p:nvSpPr>
          <p:cNvPr id="3" name="Content Placeholder 2"/>
          <p:cNvSpPr>
            <a:spLocks noGrp="1"/>
          </p:cNvSpPr>
          <p:nvPr>
            <p:ph idx="1"/>
          </p:nvPr>
        </p:nvSpPr>
        <p:spPr>
          <a:xfrm>
            <a:off x="0" y="1447800"/>
            <a:ext cx="3581400" cy="5257800"/>
          </a:xfrm>
        </p:spPr>
        <p:txBody>
          <a:bodyPr>
            <a:normAutofit fontScale="92500" lnSpcReduction="20000"/>
          </a:bodyPr>
          <a:lstStyle/>
          <a:p>
            <a:pPr>
              <a:buNone/>
            </a:pPr>
            <a:r>
              <a:rPr lang="en-US" dirty="0" smtClean="0"/>
              <a:t>d. </a:t>
            </a:r>
          </a:p>
          <a:p>
            <a:r>
              <a:rPr lang="en-US" dirty="0" smtClean="0"/>
              <a:t>Enlightenment (Late 1600’s…)</a:t>
            </a:r>
          </a:p>
          <a:p>
            <a:r>
              <a:rPr lang="en-US" dirty="0" smtClean="0"/>
              <a:t>American Revolution (1776…)</a:t>
            </a:r>
          </a:p>
          <a:p>
            <a:r>
              <a:rPr lang="en-US" dirty="0" smtClean="0"/>
              <a:t>French Revolution (1789…)</a:t>
            </a:r>
          </a:p>
          <a:p>
            <a:r>
              <a:rPr lang="en-US" dirty="0" smtClean="0"/>
              <a:t>Napoleonic Wars (1799…) </a:t>
            </a:r>
          </a:p>
          <a:p>
            <a:pPr lvl="1"/>
            <a:r>
              <a:rPr lang="en-US" dirty="0" smtClean="0"/>
              <a:t>Spanish Bourbon family on house </a:t>
            </a:r>
            <a:r>
              <a:rPr lang="en-US" smtClean="0"/>
              <a:t>arrest from 1807-1814</a:t>
            </a:r>
            <a:endParaRPr lang="en-US" dirty="0" smtClean="0"/>
          </a:p>
        </p:txBody>
      </p:sp>
      <p:pic>
        <p:nvPicPr>
          <p:cNvPr id="5" name="Picture 2" descr="http://websupport1.citytech.cuny.edu/Faculty/pcatapano/lectures_wc2/map-17-02-p713.jpg"/>
          <p:cNvPicPr>
            <a:picLocks noChangeAspect="1" noChangeArrowheads="1"/>
          </p:cNvPicPr>
          <p:nvPr/>
        </p:nvPicPr>
        <p:blipFill>
          <a:blip r:embed="rId2" cstate="print"/>
          <a:srcRect/>
          <a:stretch>
            <a:fillRect/>
          </a:stretch>
        </p:blipFill>
        <p:spPr bwMode="auto">
          <a:xfrm>
            <a:off x="3713171" y="0"/>
            <a:ext cx="5430829" cy="68580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2000"/>
                                        <p:tgtEl>
                                          <p:spTgt spid="3">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20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05400" y="0"/>
            <a:ext cx="1905000" cy="1143000"/>
          </a:xfrm>
        </p:spPr>
        <p:txBody>
          <a:bodyPr/>
          <a:lstStyle/>
          <a:p>
            <a:r>
              <a:rPr lang="en-US" dirty="0" smtClean="0"/>
              <a:t>3. </a:t>
            </a:r>
            <a:endParaRPr lang="en-US" dirty="0"/>
          </a:p>
        </p:txBody>
      </p:sp>
      <p:sp>
        <p:nvSpPr>
          <p:cNvPr id="3" name="Content Placeholder 2"/>
          <p:cNvSpPr>
            <a:spLocks noGrp="1"/>
          </p:cNvSpPr>
          <p:nvPr>
            <p:ph idx="1"/>
          </p:nvPr>
        </p:nvSpPr>
        <p:spPr>
          <a:xfrm>
            <a:off x="0" y="0"/>
            <a:ext cx="4572000" cy="6858000"/>
          </a:xfrm>
        </p:spPr>
        <p:txBody>
          <a:bodyPr>
            <a:noAutofit/>
          </a:bodyPr>
          <a:lstStyle/>
          <a:p>
            <a:pPr>
              <a:buNone/>
            </a:pPr>
            <a:r>
              <a:rPr lang="en-US" sz="2800" dirty="0" smtClean="0"/>
              <a:t>d.</a:t>
            </a:r>
          </a:p>
          <a:p>
            <a:r>
              <a:rPr lang="en-US" sz="2400" dirty="0" smtClean="0"/>
              <a:t>Sept 16, 1810 - </a:t>
            </a:r>
            <a:r>
              <a:rPr lang="en-US" sz="2400" dirty="0" smtClean="0"/>
              <a:t>El </a:t>
            </a:r>
            <a:r>
              <a:rPr lang="en-US" sz="2400" dirty="0" err="1" smtClean="0"/>
              <a:t>grito</a:t>
            </a:r>
            <a:r>
              <a:rPr lang="en-US" sz="2400" dirty="0" smtClean="0"/>
              <a:t> </a:t>
            </a:r>
            <a:r>
              <a:rPr lang="en-US" sz="2400" dirty="0" smtClean="0"/>
              <a:t>de </a:t>
            </a:r>
            <a:r>
              <a:rPr lang="en-US" sz="2400" dirty="0" err="1" smtClean="0"/>
              <a:t>Independencia</a:t>
            </a:r>
            <a:r>
              <a:rPr lang="en-US" sz="2400" dirty="0" smtClean="0"/>
              <a:t> (de Dolores)</a:t>
            </a:r>
          </a:p>
          <a:p>
            <a:pPr lvl="1"/>
            <a:r>
              <a:rPr lang="en-US" sz="2000" i="1" dirty="0" smtClean="0"/>
              <a:t>“My children: a new dispensation comes to us today. Will you receive it? Will you free yourselves? Will you recover the lands stolen three hundred years ago from your forefathers by the hated Spaniards? We must act at once… Will you defend your religion and your rights as true patriots? Long live our Lady of Guadalupe! Death to bad government! Death to the </a:t>
            </a:r>
            <a:r>
              <a:rPr lang="en-US" sz="2000" i="1" dirty="0" err="1" smtClean="0"/>
              <a:t>gachupines</a:t>
            </a:r>
            <a:r>
              <a:rPr lang="en-US" sz="2000" i="1" dirty="0" smtClean="0"/>
              <a:t>! (</a:t>
            </a:r>
            <a:r>
              <a:rPr lang="en-US" sz="2000" i="1" dirty="0" err="1" smtClean="0"/>
              <a:t>peninsulares</a:t>
            </a:r>
            <a:r>
              <a:rPr lang="en-US" sz="2000" i="1" dirty="0" smtClean="0"/>
              <a:t>)”</a:t>
            </a:r>
          </a:p>
          <a:p>
            <a:r>
              <a:rPr lang="en-US" sz="2400" dirty="0" smtClean="0"/>
              <a:t>After a decade of civil war, 1821/2 General Agustin de Iturbide and his loyalists became leaders of Mexico</a:t>
            </a:r>
          </a:p>
          <a:p>
            <a:endParaRPr lang="en-US" sz="2400" i="1" dirty="0" smtClean="0"/>
          </a:p>
          <a:p>
            <a:pPr>
              <a:buNone/>
            </a:pPr>
            <a:endParaRPr lang="en-US" sz="2400" dirty="0" smtClean="0"/>
          </a:p>
          <a:p>
            <a:pPr>
              <a:buNone/>
            </a:pPr>
            <a:endParaRPr lang="en-US" sz="2400" dirty="0"/>
          </a:p>
        </p:txBody>
      </p:sp>
      <p:pic>
        <p:nvPicPr>
          <p:cNvPr id="21508" name="Picture 4" descr="picture, Father Hidalgo">
            <a:hlinkClick r:id="rId2"/>
          </p:cNvPr>
          <p:cNvPicPr>
            <a:picLocks noChangeAspect="1" noChangeArrowheads="1"/>
          </p:cNvPicPr>
          <p:nvPr/>
        </p:nvPicPr>
        <p:blipFill>
          <a:blip r:embed="rId3" cstate="print"/>
          <a:srcRect/>
          <a:stretch>
            <a:fillRect/>
          </a:stretch>
        </p:blipFill>
        <p:spPr bwMode="auto">
          <a:xfrm>
            <a:off x="4572000" y="1219200"/>
            <a:ext cx="4425103" cy="4856821"/>
          </a:xfrm>
          <a:prstGeom prst="rect">
            <a:avLst/>
          </a:prstGeom>
          <a:noFill/>
        </p:spPr>
      </p:pic>
      <p:sp>
        <p:nvSpPr>
          <p:cNvPr id="7" name="TextBox 6"/>
          <p:cNvSpPr txBox="1"/>
          <p:nvPr/>
        </p:nvSpPr>
        <p:spPr>
          <a:xfrm>
            <a:off x="5562600" y="6096000"/>
            <a:ext cx="2971800" cy="369332"/>
          </a:xfrm>
          <a:prstGeom prst="rect">
            <a:avLst/>
          </a:prstGeom>
          <a:noFill/>
        </p:spPr>
        <p:txBody>
          <a:bodyPr wrap="square" rtlCol="0">
            <a:spAutoFit/>
          </a:bodyPr>
          <a:lstStyle/>
          <a:p>
            <a:r>
              <a:rPr lang="en-US" dirty="0" smtClean="0"/>
              <a:t>Artist: Ron </a:t>
            </a:r>
            <a:r>
              <a:rPr lang="en-US" dirty="0" err="1" smtClean="0"/>
              <a:t>Embleton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1508"/>
                                        </p:tgtEl>
                                        <p:attrNameLst>
                                          <p:attrName>style.visibility</p:attrName>
                                        </p:attrNameLst>
                                      </p:cBhvr>
                                      <p:to>
                                        <p:strVal val="visible"/>
                                      </p:to>
                                    </p:set>
                                    <p:anim calcmode="lin" valueType="num">
                                      <p:cBhvr additive="base">
                                        <p:cTn id="17" dur="500" fill="hold"/>
                                        <p:tgtEl>
                                          <p:spTgt spid="21508"/>
                                        </p:tgtEl>
                                        <p:attrNameLst>
                                          <p:attrName>ppt_x</p:attrName>
                                        </p:attrNameLst>
                                      </p:cBhvr>
                                      <p:tavLst>
                                        <p:tav tm="0">
                                          <p:val>
                                            <p:strVal val="#ppt_x"/>
                                          </p:val>
                                        </p:tav>
                                        <p:tav tm="100000">
                                          <p:val>
                                            <p:strVal val="#ppt_x"/>
                                          </p:val>
                                        </p:tav>
                                      </p:tavLst>
                                    </p:anim>
                                    <p:anim calcmode="lin" valueType="num">
                                      <p:cBhvr additive="base">
                                        <p:cTn id="18" dur="500" fill="hold"/>
                                        <p:tgtEl>
                                          <p:spTgt spid="21508"/>
                                        </p:tgtEl>
                                        <p:attrNameLst>
                                          <p:attrName>ppt_y</p:attrName>
                                        </p:attrNameLst>
                                      </p:cBhvr>
                                      <p:tavLst>
                                        <p:tav tm="0">
                                          <p:val>
                                            <p:strVal val="1+#ppt_h/2"/>
                                          </p:val>
                                        </p:tav>
                                        <p:tav tm="100000">
                                          <p:val>
                                            <p:strVal val="#ppt_y"/>
                                          </p:val>
                                        </p:tav>
                                      </p:tavLst>
                                    </p:anim>
                                  </p:childTnLst>
                                </p:cTn>
                              </p:par>
                              <p:par>
                                <p:cTn id="19" presetID="4"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ox(in)">
                                      <p:cBhvr>
                                        <p:cTn id="21" dur="500"/>
                                        <p:tgtEl>
                                          <p:spTgt spid="7"/>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down)">
                                      <p:cBhvr>
                                        <p:cTn id="2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TotalTime>
  <Words>540</Words>
  <Application>Microsoft Office PowerPoint</Application>
  <PresentationFormat>On-screen Show (4:3)</PresentationFormat>
  <Paragraphs>74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12/1/2010 Revolutions in the Caribbean and Iberian America</vt:lpstr>
      <vt:lpstr>What effect did the American and French Revolutions have in the rest of the Americas?</vt:lpstr>
      <vt:lpstr>What did Andean Indian protest look like in the 1780’s</vt:lpstr>
      <vt:lpstr>What was unique about the Haitian revolution?</vt:lpstr>
      <vt:lpstr>What was different about Brazil’s independence?</vt:lpstr>
      <vt:lpstr>Thursday 12/2/2010</vt:lpstr>
      <vt:lpstr>1. </vt:lpstr>
      <vt:lpstr>2. </vt:lpstr>
      <vt:lpstr>3. </vt:lpstr>
      <vt:lpstr>4.</vt:lpstr>
      <vt:lpstr>5. </vt:lpstr>
      <vt:lpstr>Extra Credit</vt:lpstr>
      <vt:lpstr>Insights to Bolivar</vt:lpstr>
      <vt:lpstr>Slide 14</vt:lpstr>
      <vt:lpstr>The Jamaica Letter (p.45) by Simon Bolivar</vt:lpstr>
      <vt:lpstr>HW</vt:lpstr>
    </vt:vector>
  </TitlesOfParts>
  <Company>Ransom Everglades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Revolutions in the Caribbean and Iberian America</dc:title>
  <dc:creator>jrosenfels</dc:creator>
  <cp:lastModifiedBy>jrosenfels</cp:lastModifiedBy>
  <cp:revision>22</cp:revision>
  <dcterms:created xsi:type="dcterms:W3CDTF">2010-11-30T17:22:28Z</dcterms:created>
  <dcterms:modified xsi:type="dcterms:W3CDTF">2010-12-02T19:32:50Z</dcterms:modified>
</cp:coreProperties>
</file>